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5"/>
  </p:notesMasterIdLst>
  <p:handoutMasterIdLst>
    <p:handoutMasterId r:id="rId16"/>
  </p:handoutMasterIdLst>
  <p:sldIdLst>
    <p:sldId id="572" r:id="rId2"/>
    <p:sldId id="596" r:id="rId3"/>
    <p:sldId id="605" r:id="rId4"/>
    <p:sldId id="604" r:id="rId5"/>
    <p:sldId id="598" r:id="rId6"/>
    <p:sldId id="599" r:id="rId7"/>
    <p:sldId id="578" r:id="rId8"/>
    <p:sldId id="601" r:id="rId9"/>
    <p:sldId id="603" r:id="rId10"/>
    <p:sldId id="579" r:id="rId11"/>
    <p:sldId id="581" r:id="rId12"/>
    <p:sldId id="602" r:id="rId13"/>
    <p:sldId id="5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u Senko" initials="L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EA9"/>
    <a:srgbClr val="00849E"/>
    <a:srgbClr val="7CB400"/>
    <a:srgbClr val="006C82"/>
    <a:srgbClr val="797C81"/>
    <a:srgbClr val="82858A"/>
    <a:srgbClr val="00768E"/>
    <a:srgbClr val="84BD00"/>
    <a:srgbClr val="5A8200"/>
    <a:srgbClr val="D86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5" autoAdjust="0"/>
    <p:restoredTop sz="81487" autoAdjust="0"/>
  </p:normalViewPr>
  <p:slideViewPr>
    <p:cSldViewPr snapToGrid="0">
      <p:cViewPr varScale="1">
        <p:scale>
          <a:sx n="108" d="100"/>
          <a:sy n="108" d="100"/>
        </p:scale>
        <p:origin x="45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09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41B2BA-1DC8-644E-B629-9BA57F5C928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8BE75E-0391-DB41-9C1B-74A2A241A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877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7A52A-475E-4903-9AD7-5664307F0BC0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C27583-8EB5-4FE0-BB24-A56E29B863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659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93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094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888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055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394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09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094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472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8307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6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rgbClr val="008E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5973334" y="2094392"/>
            <a:ext cx="5388933" cy="3024814"/>
            <a:chOff x="5148976" y="2549673"/>
            <a:chExt cx="1498584" cy="841157"/>
          </a:xfrm>
          <a:solidFill>
            <a:srgbClr val="00849E"/>
          </a:solidFill>
        </p:grpSpPr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28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1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1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 baseline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chemeClr val="accent1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chemeClr val="accent1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844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28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76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876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1335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</p:spTree>
    <p:extLst>
      <p:ext uri="{BB962C8B-B14F-4D97-AF65-F5344CB8AC3E}">
        <p14:creationId xmlns:p14="http://schemas.microsoft.com/office/powerpoint/2010/main" val="408269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39654" y="5938199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-93133" y="-67733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1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</p:spTree>
    <p:extLst>
      <p:ext uri="{BB962C8B-B14F-4D97-AF65-F5344CB8AC3E}">
        <p14:creationId xmlns:p14="http://schemas.microsoft.com/office/powerpoint/2010/main" val="277797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975398" y="2091120"/>
            <a:ext cx="5388933" cy="3024814"/>
            <a:chOff x="5148976" y="2549673"/>
            <a:chExt cx="1498584" cy="841157"/>
          </a:xfrm>
          <a:solidFill>
            <a:srgbClr val="7CB400"/>
          </a:solidFill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1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3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3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3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rgbClr val="84BD00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rgbClr val="84BD00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536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975398" y="2082652"/>
            <a:ext cx="5388933" cy="3024814"/>
            <a:chOff x="5148976" y="2549673"/>
            <a:chExt cx="1498584" cy="841157"/>
          </a:xfrm>
          <a:solidFill>
            <a:srgbClr val="6F7277"/>
          </a:solidFill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1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1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4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4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chemeClr val="accent4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chemeClr val="accent4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003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5975399" y="2091137"/>
            <a:ext cx="5388933" cy="3024814"/>
            <a:chOff x="5148976" y="2549673"/>
            <a:chExt cx="1498584" cy="841157"/>
          </a:xfrm>
          <a:solidFill>
            <a:srgbClr val="DB6413"/>
          </a:solidFill>
        </p:grpSpPr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4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2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2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chemeClr val="accent2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chemeClr val="accent2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31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rgbClr val="B35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975398" y="2082652"/>
            <a:ext cx="5388933" cy="3024814"/>
            <a:chOff x="5148976" y="2549673"/>
            <a:chExt cx="1498584" cy="841157"/>
          </a:xfrm>
          <a:solidFill>
            <a:srgbClr val="6F7277"/>
          </a:solidFill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solidFill>
              <a:srgbClr val="8A408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1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1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5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5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chemeClr val="accent5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chemeClr val="accent5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312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-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921934"/>
            <a:ext cx="9144000" cy="3843864"/>
          </a:xfrm>
        </p:spPr>
        <p:txBody>
          <a:bodyPr anchor="ctr">
            <a:norm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3000">
                <a:solidFill>
                  <a:srgbClr val="8D9196"/>
                </a:solidFill>
                <a:latin typeface="Avenir LT Std 35 Light" panose="020B04020202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0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</p:spTree>
    <p:extLst>
      <p:ext uri="{BB962C8B-B14F-4D97-AF65-F5344CB8AC3E}">
        <p14:creationId xmlns:p14="http://schemas.microsoft.com/office/powerpoint/2010/main" val="4067165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39654" y="5938199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1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4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  <p:sp>
        <p:nvSpPr>
          <p:cNvPr id="48" name="Subtitle 2"/>
          <p:cNvSpPr>
            <a:spLocks noGrp="1"/>
          </p:cNvSpPr>
          <p:nvPr>
            <p:ph type="subTitle" idx="1"/>
          </p:nvPr>
        </p:nvSpPr>
        <p:spPr>
          <a:xfrm>
            <a:off x="1524000" y="1921934"/>
            <a:ext cx="9144000" cy="3843864"/>
          </a:xfrm>
        </p:spPr>
        <p:txBody>
          <a:bodyPr anchor="ctr">
            <a:norm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3000">
                <a:solidFill>
                  <a:srgbClr val="8D9196"/>
                </a:solidFill>
                <a:latin typeface="Avenir LT Std 35 Light" panose="020B04020202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91101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39654" y="5938199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-93133" y="-67733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38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4975" y="2258483"/>
            <a:ext cx="9144000" cy="3048000"/>
          </a:xfrm>
        </p:spPr>
        <p:txBody>
          <a:bodyPr anchor="ctr">
            <a:normAutofit/>
          </a:bodyPr>
          <a:lstStyle>
            <a:lvl1pPr marL="457200" indent="-457200" algn="l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000">
                <a:solidFill>
                  <a:srgbClr val="8D9196"/>
                </a:solidFill>
                <a:latin typeface="Avenir LT Std 35 Light" panose="020B04020202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18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7679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5877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152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713" r:id="rId2"/>
    <p:sldLayoutId id="2147483714" r:id="rId3"/>
    <p:sldLayoutId id="2147483712" r:id="rId4"/>
    <p:sldLayoutId id="2147483715" r:id="rId5"/>
    <p:sldLayoutId id="2147483708" r:id="rId6"/>
    <p:sldLayoutId id="2147483685" r:id="rId7"/>
    <p:sldLayoutId id="2147483691" r:id="rId8"/>
    <p:sldLayoutId id="2147483696" r:id="rId9"/>
    <p:sldLayoutId id="2147483706" r:id="rId10"/>
    <p:sldLayoutId id="2147483692" r:id="rId11"/>
    <p:sldLayoutId id="21474836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ric-swann-q2/DevCon2017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jasperfx.github.io/marten/" TargetMode="External"/><Relationship Id="rId5" Type="http://schemas.openxmlformats.org/officeDocument/2006/relationships/hyperlink" Target="https://eventstore.org/" TargetMode="External"/><Relationship Id="rId4" Type="http://schemas.openxmlformats.org/officeDocument/2006/relationships/hyperlink" Target="https://github.com/eswann/car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48732" y="1444624"/>
            <a:ext cx="9093202" cy="3065231"/>
          </a:xfrm>
        </p:spPr>
        <p:txBody>
          <a:bodyPr/>
          <a:lstStyle/>
          <a:p>
            <a:r>
              <a:rPr lang="en-US" dirty="0"/>
              <a:t>Event Sourcing </a:t>
            </a:r>
          </a:p>
          <a:p>
            <a:r>
              <a:rPr lang="en-US" dirty="0"/>
              <a:t>&amp; CQRS</a:t>
            </a:r>
          </a:p>
        </p:txBody>
      </p:sp>
      <p:sp>
        <p:nvSpPr>
          <p:cNvPr id="3" name="Rectangle 2"/>
          <p:cNvSpPr/>
          <p:nvPr/>
        </p:nvSpPr>
        <p:spPr>
          <a:xfrm>
            <a:off x="448731" y="5108645"/>
            <a:ext cx="65291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venir LT Std 85 Heavy"/>
                <a:cs typeface="Avenir LT Std 85 Heavy"/>
              </a:rPr>
              <a:t>Eric Swann – Account Opening</a:t>
            </a:r>
          </a:p>
        </p:txBody>
      </p:sp>
    </p:spTree>
    <p:extLst>
      <p:ext uri="{BB962C8B-B14F-4D97-AF65-F5344CB8AC3E}">
        <p14:creationId xmlns:p14="http://schemas.microsoft.com/office/powerpoint/2010/main" val="271046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97931" y="1605492"/>
            <a:ext cx="9093202" cy="3048000"/>
          </a:xfrm>
        </p:spPr>
        <p:txBody>
          <a:bodyPr/>
          <a:lstStyle/>
          <a:p>
            <a:r>
              <a:rPr lang="en-US" dirty="0"/>
              <a:t>Workshop: </a:t>
            </a:r>
          </a:p>
          <a:p>
            <a:r>
              <a:rPr lang="en-US" dirty="0"/>
              <a:t>Event Sourced Cart</a:t>
            </a:r>
          </a:p>
        </p:txBody>
      </p:sp>
    </p:spTree>
    <p:extLst>
      <p:ext uri="{BB962C8B-B14F-4D97-AF65-F5344CB8AC3E}">
        <p14:creationId xmlns:p14="http://schemas.microsoft.com/office/powerpoint/2010/main" val="2021010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</p:spTree>
    <p:extLst>
      <p:ext uri="{BB962C8B-B14F-4D97-AF65-F5344CB8AC3E}">
        <p14:creationId xmlns:p14="http://schemas.microsoft.com/office/powerpoint/2010/main" val="164924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 silver bullet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40267" y="1766358"/>
            <a:ext cx="10515600" cy="4041775"/>
          </a:xfrm>
        </p:spPr>
        <p:txBody>
          <a:bodyPr>
            <a:normAutofit/>
          </a:bodyPr>
          <a:lstStyle/>
          <a:p>
            <a:r>
              <a:rPr lang="en-US" dirty="0"/>
              <a:t>Defining the domain model and events </a:t>
            </a:r>
          </a:p>
          <a:p>
            <a:pPr lvl="1"/>
            <a:r>
              <a:rPr lang="en-US" dirty="0"/>
              <a:t>Tedious </a:t>
            </a:r>
          </a:p>
          <a:p>
            <a:pPr lvl="1"/>
            <a:r>
              <a:rPr lang="en-US" dirty="0"/>
              <a:t>Requires analysis and potential refactoring</a:t>
            </a:r>
          </a:p>
          <a:p>
            <a:r>
              <a:rPr lang="en-US" dirty="0"/>
              <a:t>Much more complex to build and deploy</a:t>
            </a:r>
          </a:p>
          <a:p>
            <a:r>
              <a:rPr lang="en-US" dirty="0"/>
              <a:t>Versioning…have to version events or add new events</a:t>
            </a:r>
          </a:p>
          <a:p>
            <a:r>
              <a:rPr lang="en-US" dirty="0"/>
              <a:t>System must retain backwards compatibility</a:t>
            </a:r>
          </a:p>
          <a:p>
            <a:r>
              <a:rPr lang="en-US" dirty="0"/>
              <a:t>Do you migrate events? How?</a:t>
            </a:r>
          </a:p>
        </p:txBody>
      </p:sp>
    </p:spTree>
    <p:extLst>
      <p:ext uri="{BB962C8B-B14F-4D97-AF65-F5344CB8AC3E}">
        <p14:creationId xmlns:p14="http://schemas.microsoft.com/office/powerpoint/2010/main" val="1652206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8455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Materials: 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https://github.com/eric-swann-q2/DevCon2017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Cars (also on Nuget.org):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https://github.com/eswann/cars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Event Store: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https://eventstore.org/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Marten:</a:t>
            </a:r>
          </a:p>
          <a:p>
            <a:pPr marL="0" indent="0">
              <a:buNone/>
            </a:pPr>
            <a:r>
              <a:rPr lang="en-US" dirty="0">
                <a:hlinkClick r:id="rId6"/>
              </a:rPr>
              <a:t>http://jasperfx.github.io/marten/</a:t>
            </a:r>
            <a:r>
              <a:rPr lang="en-US" dirty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91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Great Tastes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79037" y="2316774"/>
            <a:ext cx="7529085" cy="3125238"/>
          </a:xfrm>
        </p:spPr>
        <p:txBody>
          <a:bodyPr>
            <a:normAutofit/>
          </a:bodyPr>
          <a:lstStyle/>
          <a:p>
            <a:r>
              <a:rPr lang="en-US" dirty="0"/>
              <a:t>Event Sourcing and CQRS</a:t>
            </a:r>
          </a:p>
          <a:p>
            <a:r>
              <a:rPr lang="en-US" dirty="0"/>
              <a:t>Totally separate</a:t>
            </a:r>
          </a:p>
          <a:p>
            <a:r>
              <a:rPr lang="en-US" dirty="0"/>
              <a:t>Don’t have to be used together</a:t>
            </a:r>
          </a:p>
          <a:p>
            <a:r>
              <a:rPr lang="en-US" dirty="0"/>
              <a:t>But…they are a natural fit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79" y="1739724"/>
            <a:ext cx="2299615" cy="229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39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The shopping cart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26096" y="1825625"/>
            <a:ext cx="5627703" cy="3876799"/>
          </a:xfrm>
        </p:spPr>
        <p:txBody>
          <a:bodyPr/>
          <a:lstStyle/>
          <a:p>
            <a:r>
              <a:rPr lang="en-US" dirty="0"/>
              <a:t>C# / </a:t>
            </a:r>
            <a:r>
              <a:rPr lang="en-US" dirty="0" err="1"/>
              <a:t>.Net</a:t>
            </a:r>
            <a:r>
              <a:rPr lang="en-US" dirty="0"/>
              <a:t> Core</a:t>
            </a:r>
          </a:p>
          <a:p>
            <a:r>
              <a:rPr lang="en-US" dirty="0"/>
              <a:t>Cars (CQRS/Event Sourcing)</a:t>
            </a:r>
          </a:p>
          <a:p>
            <a:r>
              <a:rPr lang="en-US" dirty="0"/>
              <a:t>Mongo</a:t>
            </a:r>
          </a:p>
          <a:p>
            <a:r>
              <a:rPr lang="en-US" dirty="0"/>
              <a:t>Vue.js / Quasar</a:t>
            </a:r>
          </a:p>
          <a:p>
            <a:r>
              <a:rPr lang="en-US" dirty="0"/>
              <a:t>Visual Studio Code</a:t>
            </a:r>
          </a:p>
          <a:p>
            <a:r>
              <a:rPr lang="en-US" dirty="0"/>
              <a:t>Linux (Ubuntu)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40" y="1825625"/>
            <a:ext cx="4296375" cy="277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265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CRUD Approach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45367" y="1766358"/>
            <a:ext cx="7350711" cy="3876799"/>
          </a:xfrm>
        </p:spPr>
        <p:txBody>
          <a:bodyPr>
            <a:normAutofit/>
          </a:bodyPr>
          <a:lstStyle/>
          <a:p>
            <a:r>
              <a:rPr lang="en-US" dirty="0"/>
              <a:t>A snapshot of current state is stored</a:t>
            </a:r>
          </a:p>
          <a:p>
            <a:r>
              <a:rPr lang="en-US" dirty="0"/>
              <a:t>You have one or more rows or documents</a:t>
            </a:r>
          </a:p>
          <a:p>
            <a:r>
              <a:rPr lang="en-US" dirty="0"/>
              <a:t>You may have “data objects” </a:t>
            </a:r>
          </a:p>
          <a:p>
            <a:r>
              <a:rPr lang="en-US" dirty="0"/>
              <a:t>You might use an ORM or document store</a:t>
            </a:r>
          </a:p>
          <a:p>
            <a:r>
              <a:rPr lang="en-US" dirty="0"/>
              <a:t>Often this is OK!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45" y="1766358"/>
            <a:ext cx="3462106" cy="375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45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when…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820575" y="1801570"/>
            <a:ext cx="6774484" cy="4041775"/>
          </a:xfrm>
        </p:spPr>
        <p:txBody>
          <a:bodyPr>
            <a:normAutofit/>
          </a:bodyPr>
          <a:lstStyle/>
          <a:p>
            <a:r>
              <a:rPr lang="en-US" dirty="0"/>
              <a:t>A shopper removes a cart item</a:t>
            </a:r>
          </a:p>
          <a:p>
            <a:r>
              <a:rPr lang="en-US" dirty="0"/>
              <a:t>Do you just delete it?</a:t>
            </a:r>
          </a:p>
          <a:p>
            <a:r>
              <a:rPr lang="en-US" dirty="0"/>
              <a:t>Is it ok to destroy that data?</a:t>
            </a:r>
          </a:p>
          <a:p>
            <a:r>
              <a:rPr lang="en-US" dirty="0"/>
              <a:t>Could that data have been useful?</a:t>
            </a:r>
          </a:p>
          <a:p>
            <a:r>
              <a:rPr lang="en-US" dirty="0"/>
              <a:t>You “soft deleted” it?</a:t>
            </a:r>
          </a:p>
          <a:p>
            <a:pPr lvl="1"/>
            <a:r>
              <a:rPr lang="en-US" dirty="0"/>
              <a:t>How did it come to be in that state?</a:t>
            </a:r>
          </a:p>
          <a:p>
            <a:pPr lvl="1"/>
            <a:r>
              <a:rPr lang="en-US" dirty="0"/>
              <a:t>Did the user remove it?  The system?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33" y="1801571"/>
            <a:ext cx="2961937" cy="202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839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then…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70662" y="1775235"/>
            <a:ext cx="8061747" cy="3728919"/>
          </a:xfrm>
        </p:spPr>
        <p:txBody>
          <a:bodyPr>
            <a:normAutofit/>
          </a:bodyPr>
          <a:lstStyle/>
          <a:p>
            <a:r>
              <a:rPr lang="en-US" dirty="0"/>
              <a:t>Stakeholders want a new report</a:t>
            </a:r>
          </a:p>
          <a:p>
            <a:r>
              <a:rPr lang="en-US" dirty="0"/>
              <a:t>The cart item quantity was changed 5 times</a:t>
            </a:r>
          </a:p>
          <a:p>
            <a:pPr lvl="1"/>
            <a:r>
              <a:rPr lang="en-US" dirty="0"/>
              <a:t>Did you store that somewhere?</a:t>
            </a:r>
          </a:p>
          <a:p>
            <a:pPr lvl="1"/>
            <a:r>
              <a:rPr lang="en-US" dirty="0"/>
              <a:t>Do you have some really complicated audit log?</a:t>
            </a:r>
          </a:p>
          <a:p>
            <a:pPr lvl="1"/>
            <a:r>
              <a:rPr lang="en-US" dirty="0"/>
              <a:t>Can that log be transformed to a report model?</a:t>
            </a:r>
          </a:p>
          <a:p>
            <a:r>
              <a:rPr lang="en-US" dirty="0"/>
              <a:t>Approach needs to start from app inception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81" y="1775235"/>
            <a:ext cx="2782698" cy="22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25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23332" y="1563159"/>
            <a:ext cx="9093202" cy="3048000"/>
          </a:xfrm>
        </p:spPr>
        <p:txBody>
          <a:bodyPr/>
          <a:lstStyle/>
          <a:p>
            <a:r>
              <a:rPr lang="en-US" dirty="0"/>
              <a:t>Event Sourcing</a:t>
            </a:r>
          </a:p>
          <a:p>
            <a:r>
              <a:rPr lang="en-US" dirty="0"/>
              <a:t>to the Rescue</a:t>
            </a:r>
          </a:p>
        </p:txBody>
      </p:sp>
    </p:spTree>
    <p:extLst>
      <p:ext uri="{BB962C8B-B14F-4D97-AF65-F5344CB8AC3E}">
        <p14:creationId xmlns:p14="http://schemas.microsoft.com/office/powerpoint/2010/main" val="1465320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Sourcing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873841" y="1757480"/>
            <a:ext cx="7128769" cy="4041775"/>
          </a:xfrm>
        </p:spPr>
        <p:txBody>
          <a:bodyPr>
            <a:normAutofit/>
          </a:bodyPr>
          <a:lstStyle/>
          <a:p>
            <a:r>
              <a:rPr lang="en-US" dirty="0"/>
              <a:t>You record domain events</a:t>
            </a:r>
          </a:p>
          <a:p>
            <a:r>
              <a:rPr lang="en-US" dirty="0"/>
              <a:t>You don’t store current state of an object *</a:t>
            </a:r>
          </a:p>
          <a:p>
            <a:r>
              <a:rPr lang="en-US" dirty="0"/>
              <a:t>Replay event streams to restore state</a:t>
            </a:r>
          </a:p>
          <a:p>
            <a:r>
              <a:rPr lang="en-US" dirty="0"/>
              <a:t>Built in audit log</a:t>
            </a:r>
          </a:p>
          <a:p>
            <a:r>
              <a:rPr lang="en-US" dirty="0"/>
              <a:t>Temporal and behavioral</a:t>
            </a:r>
          </a:p>
          <a:p>
            <a:r>
              <a:rPr lang="en-US" dirty="0"/>
              <a:t>Partners well with CQRS (</a:t>
            </a:r>
            <a:r>
              <a:rPr lang="en-US" dirty="0" err="1"/>
              <a:t>Eventing</a:t>
            </a:r>
            <a:r>
              <a:rPr lang="en-US" dirty="0"/>
              <a:t>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90" y="1826581"/>
            <a:ext cx="365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14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CQRS – Command Query Responsibility Separation</a:t>
            </a:r>
          </a:p>
          <a:p>
            <a:r>
              <a:rPr lang="en-US" dirty="0"/>
              <a:t>Allows scaling of command and read sides separately</a:t>
            </a:r>
          </a:p>
          <a:p>
            <a:r>
              <a:rPr lang="en-US" dirty="0"/>
              <a:t>Allows usage of optimal technologies</a:t>
            </a:r>
          </a:p>
          <a:p>
            <a:pPr lvl="1"/>
            <a:r>
              <a:rPr lang="en-US" dirty="0"/>
              <a:t>Kafka</a:t>
            </a:r>
          </a:p>
          <a:p>
            <a:pPr lvl="1"/>
            <a:r>
              <a:rPr lang="en-US" dirty="0"/>
              <a:t>Elastic</a:t>
            </a:r>
          </a:p>
          <a:p>
            <a:pPr lvl="1"/>
            <a:r>
              <a:rPr lang="en-US" dirty="0"/>
              <a:t>Cassandra</a:t>
            </a:r>
          </a:p>
          <a:p>
            <a:pPr lvl="1"/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59799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q2">
      <a:dk1>
        <a:srgbClr val="8D9196"/>
      </a:dk1>
      <a:lt1>
        <a:sysClr val="window" lastClr="FFFFFF"/>
      </a:lt1>
      <a:dk2>
        <a:srgbClr val="5B564D"/>
      </a:dk2>
      <a:lt2>
        <a:srgbClr val="FFFFFF"/>
      </a:lt2>
      <a:accent1>
        <a:srgbClr val="008EAA"/>
      </a:accent1>
      <a:accent2>
        <a:srgbClr val="EA6B14"/>
      </a:accent2>
      <a:accent3>
        <a:srgbClr val="84BD00"/>
      </a:accent3>
      <a:accent4>
        <a:srgbClr val="63666A"/>
      </a:accent4>
      <a:accent5>
        <a:srgbClr val="B35BA9"/>
      </a:accent5>
      <a:accent6>
        <a:srgbClr val="FCB424"/>
      </a:accent6>
      <a:hlink>
        <a:srgbClr val="008EAA"/>
      </a:hlink>
      <a:folHlink>
        <a:srgbClr val="EA6B14"/>
      </a:folHlink>
    </a:clrScheme>
    <a:fontScheme name="Q2">
      <a:majorFont>
        <a:latin typeface="Avenir LT Std 35 Light"/>
        <a:ea typeface=""/>
        <a:cs typeface=""/>
      </a:majorFont>
      <a:minorFont>
        <a:latin typeface="Avenir LT Std 35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2 corporate PPT template (2).potx [Read-Only]" id="{39BEE93B-94A9-42DF-8BDB-F266A13486AE}" vid="{CCBEE618-FC9A-47EA-AB55-7F2E14446F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Q2 corporate PPT template (2)</Template>
  <TotalTime>5073</TotalTime>
  <Words>481</Words>
  <Application>Microsoft Office PowerPoint</Application>
  <PresentationFormat>Widescreen</PresentationFormat>
  <Paragraphs>90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Avenir LT Std 35 Light</vt:lpstr>
      <vt:lpstr>Avenir LT Std 85 Heavy</vt:lpstr>
      <vt:lpstr>Calibri</vt:lpstr>
      <vt:lpstr>Office Theme</vt:lpstr>
      <vt:lpstr>PowerPoint Presentation</vt:lpstr>
      <vt:lpstr>Two Great Tastes</vt:lpstr>
      <vt:lpstr>Case Study: The shopping cart</vt:lpstr>
      <vt:lpstr>The CRUD Approach</vt:lpstr>
      <vt:lpstr>What happens when…</vt:lpstr>
      <vt:lpstr>And then…</vt:lpstr>
      <vt:lpstr>PowerPoint Presentation</vt:lpstr>
      <vt:lpstr>Event Sourcing</vt:lpstr>
      <vt:lpstr>CQRS</vt:lpstr>
      <vt:lpstr>PowerPoint Presentation</vt:lpstr>
      <vt:lpstr>PowerPoint Presentation</vt:lpstr>
      <vt:lpstr>Not a silver bullet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 Senko</dc:creator>
  <cp:lastModifiedBy>Eric Swann</cp:lastModifiedBy>
  <cp:revision>488</cp:revision>
  <cp:lastPrinted>2015-02-12T20:13:41Z</cp:lastPrinted>
  <dcterms:created xsi:type="dcterms:W3CDTF">2013-12-11T12:01:56Z</dcterms:created>
  <dcterms:modified xsi:type="dcterms:W3CDTF">2017-12-13T17:20:30Z</dcterms:modified>
</cp:coreProperties>
</file>

<file path=docProps/thumbnail.jpeg>
</file>